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73" r:id="rId4"/>
    <p:sldId id="274" r:id="rId5"/>
    <p:sldId id="264" r:id="rId6"/>
    <p:sldId id="260" r:id="rId7"/>
    <p:sldId id="261" r:id="rId8"/>
    <p:sldId id="263" r:id="rId9"/>
    <p:sldId id="266" r:id="rId10"/>
    <p:sldId id="267" r:id="rId11"/>
    <p:sldId id="268" r:id="rId12"/>
    <p:sldId id="270" r:id="rId13"/>
    <p:sldId id="271" r:id="rId14"/>
    <p:sldId id="272" r:id="rId15"/>
    <p:sldId id="259" r:id="rId16"/>
    <p:sldId id="265" r:id="rId17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Default Section" id="{AD816340-477A-9D4B-AF44-FA201B8334A7}">
          <p14:sldIdLst>
            <p14:sldId id="256"/>
            <p14:sldId id="257"/>
            <p14:sldId id="273"/>
            <p14:sldId id="274"/>
            <p14:sldId id="264"/>
            <p14:sldId id="260"/>
            <p14:sldId id="261"/>
            <p14:sldId id="263"/>
            <p14:sldId id="266"/>
            <p14:sldId id="267"/>
          </p14:sldIdLst>
        </p14:section>
        <p14:section name="Untitled Section" id="{1746624B-806B-A743-B148-DDCCA450B36B}">
          <p14:sldIdLst>
            <p14:sldId id="268"/>
            <p14:sldId id="270"/>
            <p14:sldId id="271"/>
            <p14:sldId id="272"/>
            <p14:sldId id="259"/>
            <p14:sldId id="265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 snapToObjects="1">
      <p:cViewPr varScale="1">
        <p:scale>
          <a:sx n="151" d="100"/>
          <a:sy n="151" d="100"/>
        </p:scale>
        <p:origin x="-474" y="-90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815494-A352-F24E-8158-BE49879D703B}" type="datetimeFigureOut">
              <a:rPr lang="en-US" smtClean="0"/>
              <a:pPr/>
              <a:t>7/29/2013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CCE90C-0D6F-1247-A852-95E26106AC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3954465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D0B609-2C2C-464F-8988-D5828FCAC588}" type="datetimeFigureOut">
              <a:rPr lang="en-US" smtClean="0"/>
              <a:pPr/>
              <a:t>7/29/2013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F8E9F7-0D06-964A-86A5-9C3F37E49D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3623952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F8E9F7-0D06-964A-86A5-9C3F37E49D4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880404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F8E9F7-0D06-964A-86A5-9C3F37E49D4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323700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F8E9F7-0D06-964A-86A5-9C3F37E49D4D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079500"/>
            <a:ext cx="8228013" cy="1606021"/>
          </a:xfrm>
        </p:spPr>
        <p:txBody>
          <a:bodyPr tIns="0" bIns="0" anchor="b" anchorCtr="0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756647"/>
            <a:ext cx="8228013" cy="889000"/>
          </a:xfrm>
        </p:spPr>
        <p:txBody>
          <a:bodyPr tIns="0" bIns="0"/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6A774-3780-B94C-9E42-1132E9E06BAA}" type="datetime1">
              <a:rPr lang="en-US" smtClean="0"/>
              <a:pPr/>
              <a:t>7/29/2013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292818" y="4837206"/>
            <a:ext cx="366987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sz="4400">
                <a:solidFill>
                  <a:schemeClr val="accent1"/>
                </a:solidFill>
                <a:latin typeface="Wingdings" pitchFamily="2" charset="2"/>
              </a:rPr>
              <a:t>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5E669-0A74-D544-9D40-97E87C04F90C}" type="datetime1">
              <a:rPr lang="en-US" smtClean="0"/>
              <a:pPr/>
              <a:t>7/29/2013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7501"/>
            <a:ext cx="3509683" cy="1841500"/>
          </a:xfrm>
        </p:spPr>
        <p:txBody>
          <a:bodyPr anchor="b"/>
          <a:lstStyle>
            <a:lvl1pPr algn="l">
              <a:defRPr sz="4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0" y="227542"/>
            <a:ext cx="3657600" cy="4877594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207559"/>
            <a:ext cx="3509683" cy="2823493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213C6DA-C6B8-1843-9AB1-09487D31D286}" type="datetime1">
              <a:rPr lang="en-US" smtClean="0"/>
              <a:pPr/>
              <a:t>7/29/2013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6" y="317501"/>
            <a:ext cx="3635375" cy="18415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6" y="2207559"/>
            <a:ext cx="3635375" cy="2921389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B2F0580-1A5A-6C43-9B88-BB4D44CC00C0}" type="datetime1">
              <a:rPr lang="en-US" smtClean="0"/>
              <a:pPr/>
              <a:t>7/29/2013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28600" y="952500"/>
            <a:ext cx="4267200" cy="35560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6" y="317501"/>
            <a:ext cx="3635375" cy="18415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6" y="2207559"/>
            <a:ext cx="3635375" cy="2921389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602D78-FF66-0D4C-85A4-EC9BBD93D6C5}" type="datetime1">
              <a:rPr lang="en-US" smtClean="0"/>
              <a:pPr/>
              <a:t>7/29/2013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90600" y="2159000"/>
            <a:ext cx="3505200" cy="29210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2479676" y="1050396"/>
            <a:ext cx="1254125" cy="1045104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269876" y="635001"/>
            <a:ext cx="2092325" cy="1743604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1" y="2140324"/>
            <a:ext cx="8228013" cy="2890729"/>
          </a:xfrm>
        </p:spPr>
        <p:txBody>
          <a:bodyPr vert="eaVert"/>
          <a:lstStyle>
            <a:lvl5pPr>
              <a:defRPr/>
            </a:lvl5pPr>
            <a:lvl6pPr marL="1719072">
              <a:defRPr/>
            </a:lvl6pPr>
            <a:lvl7pPr marL="1719072">
              <a:defRPr/>
            </a:lvl7pPr>
            <a:lvl8pPr marL="1719072">
              <a:defRPr/>
            </a:lvl8pPr>
            <a:lvl9pPr marL="1719072">
              <a:defRPr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427D2-B902-CC4E-B01C-619DF3E71562}" type="datetime1">
              <a:rPr lang="en-US" smtClean="0"/>
              <a:pPr/>
              <a:t>7/29/2013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228865"/>
            <a:ext cx="1524000" cy="4876271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47382"/>
            <a:ext cx="6019800" cy="467970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6390C-0A65-4843-B77E-DBD647E090B1}" type="datetime1">
              <a:rPr lang="en-US" smtClean="0"/>
              <a:pPr/>
              <a:t>7/29/2013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49F07-0A63-8647-BC72-D2963E0420FA}" type="datetime1">
              <a:rPr lang="en-US" smtClean="0"/>
              <a:pPr/>
              <a:t>7/29/2013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ACD9E-4434-4645-9680-C4797D00E712}" type="datetime1">
              <a:rPr lang="en-US" smtClean="0"/>
              <a:pPr/>
              <a:t>7/29/2013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63912"/>
            <a:ext cx="6400800" cy="1135063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008080"/>
            <a:ext cx="5181601" cy="1250156"/>
          </a:xfrm>
        </p:spPr>
        <p:txBody>
          <a:bodyPr anchor="t" anchorCtr="0"/>
          <a:lstStyle>
            <a:lvl1pPr marL="0" indent="0" algn="r">
              <a:spcBef>
                <a:spcPts val="300"/>
              </a:spcBef>
              <a:buNone/>
              <a:defRPr sz="180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6CE3E8A-0015-7C4D-84BD-714AA5004A29}" type="datetime1">
              <a:rPr lang="en-US" smtClean="0"/>
              <a:pPr/>
              <a:t>7/29/2013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39000" y="5296959"/>
            <a:ext cx="1446213" cy="30427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F2F5E10-5301-4EE6-90D2-A6C4A3F62BE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292818" y="4837206"/>
            <a:ext cx="366987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sz="4400">
                <a:solidFill>
                  <a:schemeClr val="accent1"/>
                </a:solidFill>
                <a:latin typeface="Wingdings" pitchFamily="2" charset="2"/>
              </a:rPr>
              <a:t>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0664" y="2320396"/>
            <a:ext cx="3767328" cy="2710657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4753" y="2320396"/>
            <a:ext cx="3767328" cy="2710657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tabLst/>
              <a:defRPr sz="1600"/>
            </a:lvl6pPr>
            <a:lvl7pPr marL="2173288" indent="-227013">
              <a:tabLst/>
              <a:defRPr sz="1600"/>
            </a:lvl7pPr>
            <a:lvl8pPr marL="2398713" indent="-227013">
              <a:tabLst/>
              <a:defRPr sz="1600"/>
            </a:lvl8pPr>
            <a:lvl9pPr marL="2625725" indent="-227013">
              <a:tabLst/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565C0-3442-6146-85E6-441AFE326F0A}" type="datetime1">
              <a:rPr lang="en-US" smtClean="0"/>
              <a:pPr/>
              <a:t>7/29/2013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60176"/>
            <a:ext cx="3767328" cy="635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0664" y="2633383"/>
            <a:ext cx="3767328" cy="2409576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1578" y="1860176"/>
            <a:ext cx="3767328" cy="635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1578" y="2633383"/>
            <a:ext cx="3767328" cy="2409576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BDF6D-6C15-CA4F-A78E-99D7A9CA2B5B}" type="datetime1">
              <a:rPr lang="en-US" smtClean="0"/>
              <a:pPr/>
              <a:t>7/29/2013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2320396"/>
            <a:ext cx="7656512" cy="12954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95A9E-049D-6D41-AA30-92A86209A61A}" type="datetime1">
              <a:rPr lang="en-US" smtClean="0"/>
              <a:pPr/>
              <a:t>7/29/2013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62000" y="3747558"/>
            <a:ext cx="7656512" cy="12954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320396"/>
            <a:ext cx="3767328" cy="12954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B6283-C02F-7E4F-B613-BF3A1C855035}" type="datetime1">
              <a:rPr lang="en-US" smtClean="0"/>
              <a:pPr/>
              <a:t>7/29/2013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3747558"/>
            <a:ext cx="3767328" cy="12954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740664" y="2320396"/>
            <a:ext cx="3767328" cy="2710657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320396"/>
            <a:ext cx="3767328" cy="12954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980CF-7507-5444-BAB4-3D40E33C9EA9}" type="datetime1">
              <a:rPr lang="en-US" smtClean="0"/>
              <a:pPr/>
              <a:t>7/29/2013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3747558"/>
            <a:ext cx="3767328" cy="12954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739775" y="2320396"/>
            <a:ext cx="3767328" cy="12954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</a:p>
          <a:p>
            <a:pPr lvl="4"/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739775" y="3747558"/>
            <a:ext cx="3767328" cy="12954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CA814-C637-1049-B38D-8B099E92C769}" type="datetime1">
              <a:rPr lang="en-US" smtClean="0"/>
              <a:pPr/>
              <a:t>7/29/2013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87618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775" y="2308412"/>
            <a:ext cx="7662864" cy="27226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8DCAF6F-FD2C-3D45-89F5-0182C0538468}" type="datetime1">
              <a:rPr lang="en-US" smtClean="0"/>
              <a:pPr/>
              <a:t>7/29/2013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89613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5296959"/>
            <a:ext cx="533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F2F5E10-5301-4EE6-90D2-A6C4A3F62BE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SzPct val="90000"/>
        <a:buFont typeface="Wingdings" pitchFamily="2" charset="2"/>
        <a:buChar char="S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mailto:dpowell628@gmail.co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7618"/>
            <a:ext cx="8229600" cy="1386025"/>
          </a:xfrm>
        </p:spPr>
        <p:txBody>
          <a:bodyPr/>
          <a:lstStyle/>
          <a:p>
            <a:r>
              <a:rPr lang="en-US" dirty="0" smtClean="0"/>
              <a:t>An Introduction to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>
                <a:solidFill>
                  <a:srgbClr val="FF0000"/>
                </a:solidFill>
              </a:rPr>
              <a:t>LEGO®</a:t>
            </a:r>
            <a:r>
              <a:rPr lang="en-US" dirty="0" smtClean="0"/>
              <a:t> Serious Play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3600" dirty="0" smtClean="0"/>
              <a:t>HAWAII ASTD CHAPTER</a:t>
            </a:r>
          </a:p>
          <a:p>
            <a:pPr marL="0" indent="0">
              <a:buNone/>
            </a:pPr>
            <a:r>
              <a:rPr lang="en-US" sz="2900" dirty="0" smtClean="0"/>
              <a:t>Tuesday, July 30, 2013</a:t>
            </a:r>
          </a:p>
          <a:p>
            <a:endParaRPr lang="en-US" dirty="0"/>
          </a:p>
        </p:txBody>
      </p:sp>
      <p:pic>
        <p:nvPicPr>
          <p:cNvPr id="13" name="Content Placeholder 12" descr="IMG_0536.JPG"/>
          <p:cNvPicPr>
            <a:picLocks noGrp="1" noChangeAspect="1"/>
          </p:cNvPicPr>
          <p:nvPr>
            <p:ph sz="half" idx="14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044" b="2044"/>
          <a:stretch>
            <a:fillRect/>
          </a:stretch>
        </p:blipFill>
        <p:spPr/>
      </p:pic>
      <p:sp>
        <p:nvSpPr>
          <p:cNvPr id="14" name="Content Placeholder 13"/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pPr>
              <a:buFont typeface="Wingdings" charset="2"/>
              <a:buChar char="u"/>
            </a:pPr>
            <a:r>
              <a:rPr lang="en-US" sz="2000" b="1" dirty="0" smtClean="0"/>
              <a:t>Debbie Powell, M.A.</a:t>
            </a:r>
          </a:p>
          <a:p>
            <a:pPr>
              <a:buFont typeface="Wingdings" charset="2"/>
              <a:buChar char="u"/>
            </a:pPr>
            <a:r>
              <a:rPr lang="en-US" b="1" dirty="0" smtClean="0">
                <a:solidFill>
                  <a:srgbClr val="FF0000"/>
                </a:solidFill>
              </a:rPr>
              <a:t>Certified LEGO® Serious Play Facilitator 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25843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17501"/>
            <a:ext cx="3509683" cy="1365987"/>
          </a:xfrm>
        </p:spPr>
        <p:txBody>
          <a:bodyPr/>
          <a:lstStyle/>
          <a:p>
            <a:pPr algn="ctr"/>
            <a:r>
              <a:rPr lang="en-US" dirty="0" smtClean="0"/>
              <a:t>Challenge 2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772665" y="227542"/>
            <a:ext cx="3914135" cy="4877594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endParaRPr lang="en-US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Pick a model to build from the model sheet or something that looks a little like one of them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Don’t take any of your models apart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When done, wait for more directions – 4 minutes</a:t>
            </a:r>
            <a:endParaRPr lang="en-US" dirty="0" smtClean="0"/>
          </a:p>
        </p:txBody>
      </p:sp>
      <p:sp>
        <p:nvSpPr>
          <p:cNvPr id="11" name="Text Placeholder 10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 smtClean="0"/>
          </a:p>
          <a:p>
            <a:pPr algn="ctr"/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</a:rPr>
              <a:t>BUILD FROM THE MODEL SHEET</a:t>
            </a:r>
            <a:endParaRPr lang="en-US" sz="40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17474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17501"/>
            <a:ext cx="3509683" cy="1365987"/>
          </a:xfrm>
        </p:spPr>
        <p:txBody>
          <a:bodyPr/>
          <a:lstStyle/>
          <a:p>
            <a:pPr algn="ctr"/>
            <a:r>
              <a:rPr lang="en-US" dirty="0" smtClean="0"/>
              <a:t>Challenge 2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772665" y="974650"/>
            <a:ext cx="3914135" cy="4130485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Take your model as it is or modify it, so you can use it to tell the group about </a:t>
            </a:r>
            <a:r>
              <a:rPr lang="en-US" sz="2400" b="1" dirty="0" smtClean="0">
                <a:solidFill>
                  <a:srgbClr val="FF0000"/>
                </a:solidFill>
              </a:rPr>
              <a:t>your vision of </a:t>
            </a:r>
            <a:r>
              <a:rPr lang="en-US" sz="2400" b="1" dirty="0" smtClean="0">
                <a:solidFill>
                  <a:srgbClr val="FF0000"/>
                </a:solidFill>
              </a:rPr>
              <a:t>a vibrant and dynamic learning &amp; development community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4 minutes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pPr algn="ctr"/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</a:rPr>
              <a:t>MODIFY </a:t>
            </a:r>
          </a:p>
          <a:p>
            <a:pPr algn="ctr"/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</a:rPr>
              <a:t>YOUR</a:t>
            </a:r>
          </a:p>
          <a:p>
            <a:pPr algn="ctr"/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</a:rPr>
              <a:t>MODEL</a:t>
            </a:r>
            <a:endParaRPr lang="en-US" sz="40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57138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17501"/>
            <a:ext cx="3509683" cy="1365987"/>
          </a:xfrm>
        </p:spPr>
        <p:txBody>
          <a:bodyPr/>
          <a:lstStyle/>
          <a:p>
            <a:pPr algn="ctr"/>
            <a:r>
              <a:rPr lang="en-US" dirty="0" smtClean="0"/>
              <a:t>Challenge 2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772665" y="1171550"/>
            <a:ext cx="3914135" cy="3933586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3200" dirty="0" smtClean="0"/>
              <a:t>Do you have any questions about any of the models?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 dirty="0" smtClean="0"/>
              <a:t>Or insights about the stories?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 smtClean="0"/>
          </a:p>
        </p:txBody>
      </p:sp>
      <p:sp>
        <p:nvSpPr>
          <p:cNvPr id="11" name="Text Placeholder 10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pPr algn="ctr"/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</a:rPr>
              <a:t>REFLECTION</a:t>
            </a:r>
            <a:endParaRPr lang="en-US" sz="40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11594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17501"/>
            <a:ext cx="3509683" cy="1365987"/>
          </a:xfrm>
        </p:spPr>
        <p:txBody>
          <a:bodyPr/>
          <a:lstStyle/>
          <a:p>
            <a:pPr algn="ctr"/>
            <a:r>
              <a:rPr lang="en-US" dirty="0" smtClean="0"/>
              <a:t>Challenge 3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772665" y="895891"/>
            <a:ext cx="3914135" cy="420924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3200" dirty="0" smtClean="0"/>
              <a:t>As a group, place all of your models in a landscape configuration  on your table, so that you can create a super story of </a:t>
            </a:r>
            <a:r>
              <a:rPr lang="en-US" sz="3200" b="1" dirty="0">
                <a:solidFill>
                  <a:srgbClr val="FF0000"/>
                </a:solidFill>
              </a:rPr>
              <a:t>a vibrant and dynamic learning &amp; development </a:t>
            </a:r>
            <a:r>
              <a:rPr lang="en-US" sz="3200" b="1" dirty="0" smtClean="0">
                <a:solidFill>
                  <a:srgbClr val="FF0000"/>
                </a:solidFill>
              </a:rPr>
              <a:t>community</a:t>
            </a:r>
            <a:r>
              <a:rPr lang="en-US" sz="3200" dirty="0" smtClean="0"/>
              <a:t>. </a:t>
            </a:r>
            <a:r>
              <a:rPr lang="en-US" sz="3200" dirty="0"/>
              <a:t> </a:t>
            </a:r>
            <a:r>
              <a:rPr lang="en-US" sz="3200" dirty="0" smtClean="0"/>
              <a:t>7 minutes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 smtClean="0"/>
          </a:p>
          <a:p>
            <a:pPr marL="457200" indent="-457200">
              <a:buFont typeface="+mj-lt"/>
              <a:buAutoNum type="arabicPeriod"/>
            </a:pPr>
            <a:endParaRPr lang="en-US" sz="2400" dirty="0" smtClean="0"/>
          </a:p>
        </p:txBody>
      </p:sp>
      <p:sp>
        <p:nvSpPr>
          <p:cNvPr id="11" name="Text Placeholder 10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pPr algn="ctr"/>
            <a:r>
              <a:rPr lang="en-US" sz="4000" dirty="0" smtClean="0">
                <a:solidFill>
                  <a:srgbClr val="FFFF00"/>
                </a:solidFill>
              </a:rPr>
              <a:t>THE BIGGER PICTURE</a:t>
            </a:r>
            <a:endParaRPr lang="en-US" sz="4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69609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17501"/>
            <a:ext cx="3509683" cy="1365987"/>
          </a:xfrm>
        </p:spPr>
        <p:txBody>
          <a:bodyPr/>
          <a:lstStyle/>
          <a:p>
            <a:pPr algn="ctr"/>
            <a:r>
              <a:rPr lang="en-US" dirty="0" smtClean="0"/>
              <a:t>Challenge 3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772665" y="1683488"/>
            <a:ext cx="3914135" cy="3421648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endParaRPr lang="en-US" sz="2400" dirty="0" smtClean="0"/>
          </a:p>
          <a:p>
            <a:pPr marL="457200" indent="-457200">
              <a:buFont typeface="+mj-lt"/>
              <a:buAutoNum type="arabicPeriod"/>
            </a:pPr>
            <a:endParaRPr lang="en-US" sz="2400" dirty="0" smtClean="0"/>
          </a:p>
          <a:p>
            <a:pPr marL="457200" indent="-457200">
              <a:buFont typeface="+mj-lt"/>
              <a:buAutoNum type="arabicPeriod"/>
            </a:pPr>
            <a:endParaRPr lang="en-US" sz="2400" dirty="0" smtClean="0"/>
          </a:p>
        </p:txBody>
      </p:sp>
      <p:sp>
        <p:nvSpPr>
          <p:cNvPr id="11" name="Text Placeholder 10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pPr algn="ctr"/>
            <a:r>
              <a:rPr lang="en-US" sz="4000" dirty="0" smtClean="0">
                <a:solidFill>
                  <a:srgbClr val="FFFF00"/>
                </a:solidFill>
              </a:rPr>
              <a:t>THE BIGGER PICTURE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07690" y="317501"/>
            <a:ext cx="446572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endParaRPr lang="en-US" sz="28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Check with your table group to ensure everyone is comfortable with the group story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Select a spokesperson to share your group story with the larger group</a:t>
            </a:r>
            <a:endParaRPr lang="en-US" sz="2800" dirty="0"/>
          </a:p>
        </p:txBody>
      </p:sp>
    </p:spTree>
    <p:extLst>
      <p:ext uri="{BB962C8B-B14F-4D97-AF65-F5344CB8AC3E}">
        <p14:creationId xmlns="" xmlns:p14="http://schemas.microsoft.com/office/powerpoint/2010/main" val="3655849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LEGO Serious Play Benefits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265828" y="2205271"/>
            <a:ext cx="4607690" cy="3258681"/>
          </a:xfrm>
        </p:spPr>
        <p:txBody>
          <a:bodyPr>
            <a:normAutofit/>
          </a:bodyPr>
          <a:lstStyle/>
          <a:p>
            <a:r>
              <a:rPr lang="en-US" sz="2400" dirty="0" smtClean="0"/>
              <a:t>More Participation</a:t>
            </a:r>
          </a:p>
          <a:p>
            <a:r>
              <a:rPr lang="en-US" sz="2400" dirty="0" smtClean="0"/>
              <a:t>More Ideas</a:t>
            </a:r>
          </a:p>
          <a:p>
            <a:r>
              <a:rPr lang="en-US" sz="2400" dirty="0" smtClean="0"/>
              <a:t>More Passion</a:t>
            </a:r>
          </a:p>
          <a:p>
            <a:r>
              <a:rPr lang="en-US" sz="2400" dirty="0" smtClean="0"/>
              <a:t>More Ownership &amp; Commitment</a:t>
            </a:r>
            <a:endParaRPr lang="en-US" sz="2400" dirty="0"/>
          </a:p>
          <a:p>
            <a:r>
              <a:rPr lang="en-US" sz="2400" dirty="0" smtClean="0"/>
              <a:t>Better Results</a:t>
            </a:r>
            <a:endParaRPr lang="en-US" sz="2400" dirty="0"/>
          </a:p>
        </p:txBody>
      </p:sp>
      <p:pic>
        <p:nvPicPr>
          <p:cNvPr id="10" name="Content Placeholder 9" descr="IMG_0612.JPG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044" b="2044"/>
          <a:stretch>
            <a:fillRect/>
          </a:stretch>
        </p:blipFill>
        <p:spPr>
          <a:xfrm>
            <a:off x="5021201" y="2320396"/>
            <a:ext cx="3380880" cy="2710657"/>
          </a:xfrm>
        </p:spPr>
      </p:pic>
    </p:spTree>
    <p:extLst>
      <p:ext uri="{BB962C8B-B14F-4D97-AF65-F5344CB8AC3E}">
        <p14:creationId xmlns="" xmlns:p14="http://schemas.microsoft.com/office/powerpoint/2010/main" val="2055098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/>
              <a:t>Thank you for participating in this LEGO Serious Play Introductory </a:t>
            </a:r>
            <a:r>
              <a:rPr lang="en-US" sz="2800" dirty="0" smtClean="0"/>
              <a:t>Session</a:t>
            </a:r>
            <a:endParaRPr lang="en-US" sz="2800" dirty="0" smtClean="0"/>
          </a:p>
          <a:p>
            <a:r>
              <a:rPr lang="en-US" sz="2800" dirty="0" smtClean="0"/>
              <a:t>For more information about booking a LEGO Serious Play event for your organization contact Debbie Powell at </a:t>
            </a:r>
            <a:r>
              <a:rPr lang="en-US" sz="2800" dirty="0" smtClean="0">
                <a:hlinkClick r:id="rId2"/>
              </a:rPr>
              <a:t>dpowell628@gmail.com</a:t>
            </a:r>
            <a:r>
              <a:rPr lang="en-US" sz="2800" dirty="0" smtClean="0"/>
              <a:t> or cell </a:t>
            </a:r>
            <a:r>
              <a:rPr lang="en-US" sz="2800" b="1" dirty="0" smtClean="0"/>
              <a:t>808.221.9339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39278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LEGO® </a:t>
            </a:r>
            <a:br>
              <a:rPr lang="en-US" dirty="0" smtClean="0"/>
            </a:br>
            <a:r>
              <a:rPr lang="en-US" dirty="0" smtClean="0"/>
              <a:t>Serious Play Method?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6755" y="1900077"/>
            <a:ext cx="5218111" cy="3603255"/>
          </a:xfrm>
        </p:spPr>
        <p:txBody>
          <a:bodyPr>
            <a:noAutofit/>
          </a:bodyPr>
          <a:lstStyle/>
          <a:p>
            <a:r>
              <a:rPr lang="en-US" sz="2200" dirty="0" smtClean="0"/>
              <a:t>A facilitated </a:t>
            </a:r>
            <a:r>
              <a:rPr lang="en-US" sz="2200" dirty="0"/>
              <a:t>t</a:t>
            </a:r>
            <a:r>
              <a:rPr lang="en-US" sz="2200" dirty="0" smtClean="0"/>
              <a:t>hinking, communication and problem-solving technique for organizations, teams and individuals</a:t>
            </a:r>
          </a:p>
          <a:p>
            <a:r>
              <a:rPr lang="en-US" sz="2200" dirty="0" smtClean="0"/>
              <a:t>Draws on extensive research from the fields of business, organizational development, psychology and education </a:t>
            </a:r>
          </a:p>
          <a:p>
            <a:r>
              <a:rPr lang="en-US" sz="2200" dirty="0" smtClean="0"/>
              <a:t>The methodology is based on the Core Process and the seven Application Techniques</a:t>
            </a:r>
            <a:endParaRPr lang="en-US" sz="2200" dirty="0"/>
          </a:p>
        </p:txBody>
      </p:sp>
      <p:pic>
        <p:nvPicPr>
          <p:cNvPr id="5" name="Content Placeholder 4" descr="IMG_0498.JPG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044" b="2044"/>
          <a:stretch>
            <a:fillRect/>
          </a:stretch>
        </p:blipFill>
        <p:spPr>
          <a:xfrm>
            <a:off x="5720737" y="2293876"/>
            <a:ext cx="3065318" cy="2205549"/>
          </a:xfrm>
        </p:spPr>
      </p:pic>
    </p:spTree>
    <p:extLst>
      <p:ext uri="{BB962C8B-B14F-4D97-AF65-F5344CB8AC3E}">
        <p14:creationId xmlns="" xmlns:p14="http://schemas.microsoft.com/office/powerpoint/2010/main" val="3519690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LSP Fundamental Beliefs about Leadership and Organizations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44592" y="1988682"/>
            <a:ext cx="8447432" cy="3583566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Leaders don’t have all of the answers. Their success is dependent on hearing all voices in the room</a:t>
            </a:r>
          </a:p>
          <a:p>
            <a:r>
              <a:rPr lang="en-US" dirty="0" smtClean="0"/>
              <a:t>People naturally want to contribute, be part of something bigger and take ownership</a:t>
            </a:r>
          </a:p>
          <a:p>
            <a:r>
              <a:rPr lang="en-US" dirty="0" smtClean="0"/>
              <a:t>Allowing each member to contribute and speak out results in a more sustainable business model</a:t>
            </a:r>
          </a:p>
          <a:p>
            <a:r>
              <a:rPr lang="en-US" dirty="0" smtClean="0"/>
              <a:t>All too often, teams work sub-optimally, leaving valuable team member knowledge </a:t>
            </a:r>
            <a:r>
              <a:rPr lang="en-US" dirty="0" smtClean="0"/>
              <a:t>untapped</a:t>
            </a:r>
            <a:endParaRPr lang="en-US" dirty="0" smtClean="0"/>
          </a:p>
          <a:p>
            <a:r>
              <a:rPr lang="en-US" dirty="0" smtClean="0"/>
              <a:t>We live in a world, which can best be described as complex and adaptive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5957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use the LEGO® </a:t>
            </a:r>
            <a:br>
              <a:rPr lang="en-US" dirty="0" smtClean="0"/>
            </a:br>
            <a:r>
              <a:rPr lang="en-US" dirty="0" smtClean="0"/>
              <a:t>Serious Play Method?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5983" y="2067442"/>
            <a:ext cx="8673878" cy="3376822"/>
          </a:xfrm>
        </p:spPr>
        <p:txBody>
          <a:bodyPr>
            <a:normAutofit/>
          </a:bodyPr>
          <a:lstStyle/>
          <a:p>
            <a:r>
              <a:rPr lang="en-US" sz="2000" dirty="0"/>
              <a:t>Taps into the human ability to imagine, to describe and to make sense of a situation at hand, to initiate change and improvement and even to create something radically </a:t>
            </a:r>
            <a:r>
              <a:rPr lang="en-US" sz="2000" dirty="0" smtClean="0"/>
              <a:t>new </a:t>
            </a:r>
          </a:p>
          <a:p>
            <a:r>
              <a:rPr lang="en-US" sz="2000" dirty="0" smtClean="0"/>
              <a:t>Levels </a:t>
            </a:r>
            <a:r>
              <a:rPr lang="en-US" sz="2000" dirty="0"/>
              <a:t>the playing field, engaging </a:t>
            </a:r>
            <a:r>
              <a:rPr lang="en-US" sz="2000" dirty="0" smtClean="0"/>
              <a:t>100</a:t>
            </a:r>
            <a:r>
              <a:rPr lang="en-US" sz="2000" dirty="0"/>
              <a:t>% attention and </a:t>
            </a:r>
            <a:r>
              <a:rPr lang="en-US" sz="2000" dirty="0" smtClean="0"/>
              <a:t>participation</a:t>
            </a:r>
          </a:p>
          <a:p>
            <a:r>
              <a:rPr lang="en-US" sz="2000" dirty="0"/>
              <a:t>The Power of Hand Knowledge – our hands are connects to 70-80% of our brain cells. We know a lot more than we think we know at any given </a:t>
            </a:r>
            <a:r>
              <a:rPr lang="en-US" sz="2000" dirty="0" smtClean="0"/>
              <a:t>moment</a:t>
            </a:r>
          </a:p>
          <a:p>
            <a:r>
              <a:rPr lang="en-US" sz="2000" dirty="0"/>
              <a:t>Communicate in 3D to secure fast understanding, constant focus, and efficient decision-making</a:t>
            </a:r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32600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6" y="836822"/>
            <a:ext cx="3635375" cy="738372"/>
          </a:xfrm>
        </p:spPr>
        <p:txBody>
          <a:bodyPr/>
          <a:lstStyle/>
          <a:p>
            <a:pPr algn="ctr"/>
            <a:r>
              <a:rPr lang="en-US" dirty="0" smtClean="0"/>
              <a:t>THE PROCESS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4745528" y="1132172"/>
            <a:ext cx="4194178" cy="4410542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200" dirty="0" smtClean="0"/>
              <a:t>The facilitator will ask the questions and you will answer  by building a story with your LEGO bricks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200" dirty="0" smtClean="0"/>
              <a:t>Everyone will build individually and quietly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200" dirty="0" smtClean="0"/>
              <a:t>Trust the process to give meaning to the model as you build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200" dirty="0" smtClean="0"/>
              <a:t>You will share with your table group the story in your model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200" dirty="0" smtClean="0"/>
              <a:t>Group reflection time, insights, patterns</a:t>
            </a:r>
          </a:p>
          <a:p>
            <a:pPr marL="342900" indent="-342900">
              <a:buFont typeface="Arial"/>
              <a:buChar char="•"/>
            </a:pPr>
            <a:endParaRPr lang="en-US" dirty="0"/>
          </a:p>
        </p:txBody>
      </p:sp>
      <p:pic>
        <p:nvPicPr>
          <p:cNvPr id="19" name="Picture Placeholder 18" descr="IMG_0519.JPG"/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977" r="4977"/>
          <a:stretch>
            <a:fillRect/>
          </a:stretch>
        </p:blipFill>
        <p:spPr/>
      </p:pic>
      <p:pic>
        <p:nvPicPr>
          <p:cNvPr id="17" name="Picture Placeholder 16" descr="IMG_0548.JPG"/>
          <p:cNvPicPr>
            <a:picLocks noGrp="1" noChangeAspect="1"/>
          </p:cNvPicPr>
          <p:nvPr>
            <p:ph type="pic" sz="quarter" idx="15"/>
          </p:nvPr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986" r="4986"/>
          <a:stretch>
            <a:fillRect/>
          </a:stretch>
        </p:blipFill>
        <p:spPr/>
      </p:pic>
      <p:pic>
        <p:nvPicPr>
          <p:cNvPr id="22" name="Picture Placeholder 21" descr="IMG_0517.JPG"/>
          <p:cNvPicPr>
            <a:picLocks noGrp="1" noChangeAspect="1"/>
          </p:cNvPicPr>
          <p:nvPr>
            <p:ph type="pic" sz="quarter" idx="13"/>
          </p:nvPr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000" r="5000"/>
          <a:stretch>
            <a:fillRect/>
          </a:stretch>
        </p:blipFill>
        <p:spPr/>
      </p:pic>
    </p:spTree>
    <p:extLst>
      <p:ext uri="{BB962C8B-B14F-4D97-AF65-F5344CB8AC3E}">
        <p14:creationId xmlns="" xmlns:p14="http://schemas.microsoft.com/office/powerpoint/2010/main" val="4143501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17501"/>
            <a:ext cx="3509683" cy="1365987"/>
          </a:xfrm>
        </p:spPr>
        <p:txBody>
          <a:bodyPr/>
          <a:lstStyle/>
          <a:p>
            <a:pPr algn="ctr"/>
            <a:r>
              <a:rPr lang="en-US" dirty="0" smtClean="0"/>
              <a:t>Challenge 1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772665" y="227542"/>
            <a:ext cx="3914135" cy="4877594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Font typeface="+mj-lt"/>
              <a:buAutoNum type="arabicPeriod"/>
            </a:pPr>
            <a:endParaRPr lang="en-US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Start with the black plate at the bottom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U</a:t>
            </a:r>
            <a:r>
              <a:rPr lang="en-US" sz="2400" dirty="0" smtClean="0"/>
              <a:t>se only yellow and green materials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Build individually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Finish with the flag on top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Make it entirely as you want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You have 4 minutes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If it is a tower to YOU, then it is a tower to us as well</a:t>
            </a:r>
          </a:p>
          <a:p>
            <a:endParaRPr lang="en-US" dirty="0" smtClean="0"/>
          </a:p>
        </p:txBody>
      </p:sp>
      <p:sp>
        <p:nvSpPr>
          <p:cNvPr id="11" name="Text Placeholder 10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 smtClean="0"/>
          </a:p>
          <a:p>
            <a:pPr algn="ctr"/>
            <a:r>
              <a:rPr lang="en-US" sz="4000" dirty="0" smtClean="0">
                <a:solidFill>
                  <a:srgbClr val="FF0000"/>
                </a:solidFill>
              </a:rPr>
              <a:t>BUILD A TOWER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43561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7501"/>
            <a:ext cx="3509683" cy="1247848"/>
          </a:xfrm>
        </p:spPr>
        <p:txBody>
          <a:bodyPr/>
          <a:lstStyle/>
          <a:p>
            <a:pPr algn="ctr"/>
            <a:r>
              <a:rPr lang="en-US" dirty="0" smtClean="0"/>
              <a:t>Challenge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0" y="1260155"/>
            <a:ext cx="3657600" cy="2382482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Go around the table and introduce yourself (name and organization) and . . 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Share a few words about your tower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</a:rPr>
              <a:t>SHARING </a:t>
            </a:r>
          </a:p>
          <a:p>
            <a:pPr algn="ctr"/>
            <a:r>
              <a:rPr lang="en-US" sz="4000" dirty="0" smtClean="0">
                <a:solidFill>
                  <a:srgbClr val="FF0000"/>
                </a:solidFill>
              </a:rPr>
              <a:t>THE </a:t>
            </a:r>
          </a:p>
          <a:p>
            <a:pPr algn="ctr"/>
            <a:r>
              <a:rPr lang="en-US" sz="4000" dirty="0" smtClean="0">
                <a:solidFill>
                  <a:srgbClr val="FF0000"/>
                </a:solidFill>
              </a:rPr>
              <a:t>STORY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55063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7501"/>
            <a:ext cx="3509683" cy="1247848"/>
          </a:xfrm>
        </p:spPr>
        <p:txBody>
          <a:bodyPr/>
          <a:lstStyle/>
          <a:p>
            <a:pPr algn="ctr"/>
            <a:r>
              <a:rPr lang="en-US" dirty="0" smtClean="0"/>
              <a:t>Challenge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0" y="1260155"/>
            <a:ext cx="3657600" cy="2382482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 smtClean="0"/>
              <a:t>What do you notice about the towers?</a:t>
            </a:r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</a:rPr>
              <a:t>REFLECTION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20112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7501"/>
            <a:ext cx="3509683" cy="1012975"/>
          </a:xfrm>
        </p:spPr>
        <p:txBody>
          <a:bodyPr/>
          <a:lstStyle/>
          <a:p>
            <a:r>
              <a:rPr lang="en-US" dirty="0" smtClean="0"/>
              <a:t>BUILDING TIPS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3200" dirty="0" smtClean="0"/>
              <a:t>Don’t have a meeting with yourself, just start building</a:t>
            </a:r>
            <a:endParaRPr lang="en-US" sz="3200" dirty="0"/>
          </a:p>
          <a:p>
            <a:r>
              <a:rPr lang="en-US" sz="3200" dirty="0" smtClean="0"/>
              <a:t>Trust your hands, let them pick the bricks they want</a:t>
            </a:r>
          </a:p>
          <a:p>
            <a:r>
              <a:rPr lang="en-US" sz="3200" dirty="0" smtClean="0"/>
              <a:t>When you tell your story, the meaning will emerge</a:t>
            </a:r>
          </a:p>
          <a:p>
            <a:r>
              <a:rPr lang="en-US" sz="3200" dirty="0" smtClean="0"/>
              <a:t>Don’t get bogged down in the design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IMG_0474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86" y="1844524"/>
            <a:ext cx="3674598" cy="359833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9417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enesis">
  <a:themeElements>
    <a:clrScheme name="Expo">
      <a:dk1>
        <a:sysClr val="windowText" lastClr="000000"/>
      </a:dk1>
      <a:lt1>
        <a:sysClr val="window" lastClr="FFFFFF"/>
      </a:lt1>
      <a:dk2>
        <a:srgbClr val="263B86"/>
      </a:dk2>
      <a:lt2>
        <a:srgbClr val="76B6F2"/>
      </a:lt2>
      <a:accent1>
        <a:srgbClr val="FBC01E"/>
      </a:accent1>
      <a:accent2>
        <a:srgbClr val="EFE1A2"/>
      </a:accent2>
      <a:accent3>
        <a:srgbClr val="FA8716"/>
      </a:accent3>
      <a:accent4>
        <a:srgbClr val="BE0204"/>
      </a:accent4>
      <a:accent5>
        <a:srgbClr val="640F10"/>
      </a:accent5>
      <a:accent6>
        <a:srgbClr val="7E13E3"/>
      </a:accent6>
      <a:hlink>
        <a:srgbClr val="D2D200"/>
      </a:hlink>
      <a:folHlink>
        <a:srgbClr val="D0B9F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enesis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00000"/>
                <a:greenMod val="110000"/>
              </a:schemeClr>
            </a:gs>
            <a:gs pos="75000">
              <a:schemeClr val="phClr">
                <a:tint val="40000"/>
                <a:satMod val="150000"/>
                <a:redMod val="100000"/>
                <a:blueMod val="100000"/>
              </a:schemeClr>
            </a:gs>
            <a:gs pos="100000">
              <a:schemeClr val="phClr">
                <a:tint val="60000"/>
                <a:satMod val="120000"/>
                <a:redMod val="100000"/>
                <a:blueMod val="100000"/>
              </a:schemeClr>
            </a:gs>
          </a:gsLst>
          <a:path path="circle">
            <a:fillToRect l="25000" t="25000" r="5000" b="5000"/>
          </a:path>
        </a:gradFill>
        <a:gradFill rotWithShape="1">
          <a:gsLst>
            <a:gs pos="0">
              <a:schemeClr val="phClr">
                <a:tint val="50000"/>
                <a:shade val="100000"/>
                <a:alpha val="100000"/>
                <a:satMod val="150000"/>
              </a:schemeClr>
            </a:gs>
            <a:gs pos="40000">
              <a:schemeClr val="phClr">
                <a:tint val="70000"/>
                <a:shade val="100000"/>
                <a:alpha val="100000"/>
                <a:satMod val="150000"/>
              </a:schemeClr>
            </a:gs>
            <a:gs pos="100000">
              <a:schemeClr val="phClr">
                <a:shade val="90000"/>
                <a:satMod val="11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11400000" sx="102000" sy="101000" algn="tl" rotWithShape="0">
              <a:srgbClr val="000000">
                <a:alpha val="35000"/>
              </a:srgbClr>
            </a:outerShdw>
          </a:effectLst>
          <a:scene3d>
            <a:camera prst="perspectiveFront" fov="4800000"/>
            <a:lightRig rig="morning" dir="tl"/>
          </a:scene3d>
          <a:sp3d prstMaterial="softmetal">
            <a:bevelT w="0" h="0"/>
          </a:sp3d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reflection blurRad="101600" stA="40000" endPos="50000" dist="63500" dir="5400000" fadeDir="7200000" sy="-100000" kx="300000" rotWithShape="0"/>
          </a:effectLst>
          <a:scene3d>
            <a:camera prst="orthographicFront">
              <a:rot lat="0" lon="0" rev="0"/>
            </a:camera>
            <a:lightRig rig="chilly" dir="tr">
              <a:rot lat="0" lon="0" rev="1200000"/>
            </a:lightRig>
          </a:scene3d>
          <a:sp3d prstMaterial="plastic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1"/>
          <a:stretch/>
        </a:blipFill>
        <a:blipFill rotWithShape="1">
          <a:blip xmlns:r="http://schemas.openxmlformats.org/officeDocument/2006/relationships" r:embed="rId2"/>
          <a:stretch/>
        </a:blipFill>
        <a:blipFill rotWithShape="1">
          <a:blip xmlns:r="http://schemas.openxmlformats.org/officeDocument/2006/relationships" r:embed="rId3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Genesis.thmx</Template>
  <TotalTime>386</TotalTime>
  <Words>667</Words>
  <Application>Microsoft Macintosh PowerPoint</Application>
  <PresentationFormat>On-screen Show (16:10)</PresentationFormat>
  <Paragraphs>99</Paragraphs>
  <Slides>16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Genesis</vt:lpstr>
      <vt:lpstr>An Introduction to  LEGO® Serious Play</vt:lpstr>
      <vt:lpstr>What is the LEGO®  Serious Play Method?</vt:lpstr>
      <vt:lpstr>LSP Fundamental Beliefs about Leadership and Organizations</vt:lpstr>
      <vt:lpstr>Why use the LEGO®  Serious Play Method?</vt:lpstr>
      <vt:lpstr>THE PROCESS </vt:lpstr>
      <vt:lpstr>Challenge 1</vt:lpstr>
      <vt:lpstr>Challenge 1</vt:lpstr>
      <vt:lpstr>Challenge 1</vt:lpstr>
      <vt:lpstr>BUILDING TIPS</vt:lpstr>
      <vt:lpstr>Challenge 2</vt:lpstr>
      <vt:lpstr>Challenge 2</vt:lpstr>
      <vt:lpstr>Challenge 2</vt:lpstr>
      <vt:lpstr>Challenge 3</vt:lpstr>
      <vt:lpstr>Challenge 3</vt:lpstr>
      <vt:lpstr>LEGO Serious Play Benefits</vt:lpstr>
      <vt:lpstr>THANK YOU!</vt:lpstr>
    </vt:vector>
  </TitlesOfParts>
  <Company>cc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Introduction to LEGO Serious Play</dc:title>
  <dc:creator>aa bb</dc:creator>
  <cp:lastModifiedBy>dpowell</cp:lastModifiedBy>
  <cp:revision>36</cp:revision>
  <dcterms:created xsi:type="dcterms:W3CDTF">2013-07-28T06:51:43Z</dcterms:created>
  <dcterms:modified xsi:type="dcterms:W3CDTF">2013-07-29T18:55:07Z</dcterms:modified>
</cp:coreProperties>
</file>